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4" r:id="rId5"/>
    <p:sldId id="259" r:id="rId6"/>
    <p:sldId id="263" r:id="rId7"/>
    <p:sldId id="268" r:id="rId8"/>
    <p:sldId id="265" r:id="rId9"/>
    <p:sldId id="266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26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A75B"/>
    <a:srgbClr val="04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4606-8876-4B1E-B7C2-06014E6CB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B1A0F-5A13-47F0-AC98-3E3FB8722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80B01-A672-4476-ABE4-CEE7B118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E91-7ECC-4970-B3CD-F39DCEAB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4F91-3DCC-41D9-B54B-3C246275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0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7561D-C9F7-4435-BB13-CA10E787C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B27AA-CE3B-4C2A-8D88-C037EECF0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F0A19-36DB-4D0F-B443-8D91692A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82537-D078-40FC-8861-D4AEDCF67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4A417-5B93-482C-8215-E9C81B88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5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F8BD76-B947-4D99-B294-824E2DC6C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08DBD-DBF6-4CB8-9EC1-3DDDB0F9B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D8D8-0502-4226-869E-79943574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3DBC7-700C-4167-8687-45BDB0F2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305DB-56C0-4AF6-8C01-4C66CC75A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4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in the snow&#10;&#10;Description automatically generated">
            <a:extLst>
              <a:ext uri="{FF2B5EF4-FFF2-40B4-BE49-F238E27FC236}">
                <a16:creationId xmlns:a16="http://schemas.microsoft.com/office/drawing/2014/main" id="{4901EF5D-97FF-4C83-8484-75843DAFF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4" b="38993"/>
          <a:stretch/>
        </p:blipFill>
        <p:spPr>
          <a:xfrm>
            <a:off x="-114301" y="-425816"/>
            <a:ext cx="12392025" cy="1509621"/>
          </a:xfrm>
          <a:prstGeom prst="rect">
            <a:avLst/>
          </a:prstGeom>
          <a:ln w="28575">
            <a:solidFill>
              <a:srgbClr val="BFA75B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F7D5CF-F2E8-4D30-A785-E8E4E3EB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898"/>
            <a:ext cx="10515600" cy="50033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0CD1C-52BC-46B0-9C20-68A64A179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106"/>
            <a:ext cx="10515600" cy="47708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95B5-F496-4D79-9745-7E9D55B4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950AE-FFD4-45AD-8BAD-9EE5553E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NECSD Capital Bond – Vote May 21,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00EAD-3E6B-4883-B023-45E83EC1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BD29B17-9317-498E-96D3-88C101D57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85" y="75092"/>
            <a:ext cx="1509621" cy="15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1038-7738-405B-B04F-7102AA3A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2C7C7-892A-48B8-A2AA-F91109C3D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E9258-4DD4-459C-9B37-C4FC1744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DA943-3CCD-4519-9825-5A2E6FB3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C5EE3-D167-440F-810D-265D63F1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5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52EC-F6CD-4E81-B766-39D145943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F720-ECAF-4712-9381-8C6164F02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56F5F-0DB1-4772-BE0D-A89A078A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C7B96-C7BE-4D40-A6CC-85512EB3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3E6CF-49B6-4E99-BF83-DD22BA66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26EE5-25A2-40E1-B399-0347D0AE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3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5C7E3-2885-45EE-840B-9F91F386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3FBD1-F1CC-4C95-8A36-DC3DEBADD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3D6F9-A9F2-4691-AE72-8536B963E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E7E69-6812-4CD4-96FA-6A6FEBB2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7F740-2BDD-4C66-BC90-2213C7D7F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F01B0-452E-4005-A180-9584DF66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99BE10-1CC0-441D-BC53-D42E78A5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6794D-5A48-46E1-B443-54DE78AC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7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62987-CB30-4F8F-8AC6-4A4A0982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1BEC2-ABB1-4D4C-A15C-64C6059B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16F22-DC27-4918-B14C-55C6D10C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7C382-36A6-4BCF-A4FE-D0B00FB4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BB8991-0E73-4B31-B4B5-AD7F29B97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33208-2FEC-424C-8F67-64F7FE09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1F821-9CE3-4E5E-8213-2D09706C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9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EF747-ABDF-48EE-B2FD-41463BA1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08E6-2474-4650-A6E7-9F8C59308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E915F-71B3-460E-B3F6-23D8DD316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3CACB-EFD6-4C93-AD29-A13CCD8E4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DC8BA-F61B-4DD5-B9EA-1743348C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1EDD9-6980-4465-9D3B-C48F686C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9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922E-BC25-4782-AFD6-ED6E7904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21B68-BCD9-4F99-B03F-025FFE723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63CA3-E2C6-4815-ACB1-B7C3546A3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D3653-CDD4-4841-9912-9E9FF9D78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926FC-6BA3-45A9-98F7-478DB066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66346-CDE5-4759-AF3E-2FFA875E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0CA86-AD11-4B25-A661-3B4D58FA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541DC-7B08-4CDC-B533-35783174F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5EC28-C33A-46DA-B60D-00431AEBA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59943-14AA-467E-8AEB-89D4D96C0E7A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C792-17F6-402C-BE36-364AD3825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E342A-A030-4264-A3E5-829D236BA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8F4D-9104-40A7-B87F-126D9CB1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BE941A-F2F0-4A3C-B891-5594A54CF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0" y="828675"/>
            <a:ext cx="4907280" cy="490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5C44A6-10FD-4758-AE28-48410235333C}"/>
              </a:ext>
            </a:extLst>
          </p:cNvPr>
          <p:cNvSpPr txBox="1"/>
          <p:nvPr/>
        </p:nvSpPr>
        <p:spPr>
          <a:xfrm>
            <a:off x="78378" y="2612306"/>
            <a:ext cx="719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NECSD Capital Bond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41A91-2938-4C10-AB2A-5F8D8213EBF1}"/>
              </a:ext>
            </a:extLst>
          </p:cNvPr>
          <p:cNvSpPr txBox="1"/>
          <p:nvPr/>
        </p:nvSpPr>
        <p:spPr>
          <a:xfrm>
            <a:off x="461553" y="3465376"/>
            <a:ext cx="647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May 21, 2019</a:t>
            </a:r>
          </a:p>
        </p:txBody>
      </p:sp>
    </p:spTree>
    <p:extLst>
      <p:ext uri="{BB962C8B-B14F-4D97-AF65-F5344CB8AC3E}">
        <p14:creationId xmlns:p14="http://schemas.microsoft.com/office/powerpoint/2010/main" val="24424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Arial" panose="020B0604020202020204" pitchFamily="34" charset="0"/>
              </a:rPr>
              <a:t>Balmville</a:t>
            </a:r>
            <a:r>
              <a:rPr lang="en-US" sz="3200" dirty="0">
                <a:latin typeface="Arial" panose="020B0604020202020204" pitchFamily="34" charset="0"/>
              </a:rPr>
              <a:t> Elementary School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FD54E1-396E-4F91-A131-B662A3AFF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1142999"/>
            <a:ext cx="8325394" cy="55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2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Arial" panose="020B0604020202020204" pitchFamily="34" charset="0"/>
              </a:rPr>
              <a:t>Balmville</a:t>
            </a:r>
            <a:r>
              <a:rPr lang="en-US" sz="3200" dirty="0">
                <a:latin typeface="Arial" panose="020B0604020202020204" pitchFamily="34" charset="0"/>
              </a:rPr>
              <a:t> Elementary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5F531-8DE8-4CC4-BBB4-1CD6BDF22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1158964"/>
            <a:ext cx="8325394" cy="55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1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Arial" panose="020B0604020202020204" pitchFamily="34" charset="0"/>
              </a:rPr>
              <a:t>Fostertown</a:t>
            </a:r>
            <a:r>
              <a:rPr lang="en-US" sz="3200" dirty="0">
                <a:latin typeface="Arial" panose="020B0604020202020204" pitchFamily="34" charset="0"/>
              </a:rPr>
              <a:t> School</a:t>
            </a:r>
          </a:p>
        </p:txBody>
      </p:sp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C01CB59-E3BE-4ADD-B89B-3CE8B07B6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1142999"/>
            <a:ext cx="8325393" cy="55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99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Arial" panose="020B0604020202020204" pitchFamily="34" charset="0"/>
              </a:rPr>
              <a:t>Fostertown</a:t>
            </a:r>
            <a:r>
              <a:rPr lang="en-US" sz="3200" dirty="0">
                <a:latin typeface="Arial" panose="020B0604020202020204" pitchFamily="34" charset="0"/>
              </a:rPr>
              <a:t> School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34AC412-9049-4732-9B50-898790DAB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1158964"/>
            <a:ext cx="8325393" cy="55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64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GAMS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BED2F-789C-4254-BEE9-ED26EEFDD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158964"/>
            <a:ext cx="8325392" cy="55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0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GAMS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B4E40-2AC1-4CDB-927C-DDF7A1653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143000"/>
            <a:ext cx="8325392" cy="55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Gardnertown Leadership Academy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FE1FA-2323-4526-8747-D89ADE7F7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142999"/>
            <a:ext cx="8325392" cy="55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75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Gardnertown Leadership Academy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A5EBBFD-842B-4789-83A8-813B14E98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142999"/>
            <a:ext cx="8325391" cy="55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12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Heritage Middle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84465-342A-4704-A5F0-A34B8A653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143000"/>
            <a:ext cx="8325391" cy="55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26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Horizons on the Hudson Elementary School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BA0E44B-B370-4951-AEE4-E1B6F3AD3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142999"/>
            <a:ext cx="8325391" cy="55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7FAF-551C-49B7-9685-FC16A131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457200"/>
            <a:ext cx="10744200" cy="1512430"/>
          </a:xfrm>
        </p:spPr>
        <p:txBody>
          <a:bodyPr anchor="b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What is a bond and how do I vote?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4F0B0-D46E-4175-BE7C-3829A446B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108"/>
            <a:ext cx="10515600" cy="1317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bond is a long-term loan that allows school districts to fund capital projects. Bond approval is done by a referendum (public vote) that includes the scope of the project, maximum dollar amount that can be spent and all funding sources including the maximum amount that can be borrowed.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17CBB9-77BD-477B-88CC-1556539DEAA0}"/>
              </a:ext>
            </a:extLst>
          </p:cNvPr>
          <p:cNvSpPr txBox="1">
            <a:spLocks/>
          </p:cNvSpPr>
          <p:nvPr/>
        </p:nvSpPr>
        <p:spPr>
          <a:xfrm>
            <a:off x="838200" y="3194034"/>
            <a:ext cx="10515600" cy="14563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VOTING INFORMATION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Propositions 4 &amp; 5 on the May 21, 2019 Board Election / Budget Vote Ballot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20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vote.newburghschools.org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Includes information on where to vote, check registration status, and learn how to register.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70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Horizons on the Hudson Elementary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A5E13-EA05-4CA7-95B3-2E8F18CDE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5" y="1143001"/>
            <a:ext cx="8325390" cy="55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16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Horizons on the Hudson Elementary School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EBE7CB1-86DC-4C53-8C43-56185EC56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5" y="1142999"/>
            <a:ext cx="8325389" cy="55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06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Meadow Hill Elementary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C6A59-E811-4A1C-886A-881B20B81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6" y="1143000"/>
            <a:ext cx="8325388" cy="55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64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Meadow Hill Elementary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A748D-04C0-4C63-BF68-310F55A23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6" y="1143000"/>
            <a:ext cx="8325387" cy="55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55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New Windsor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818B6-C10D-44F0-B478-F5585A5DF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6" y="1143000"/>
            <a:ext cx="8325387" cy="55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76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New Windsor School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6BF602E-BCE2-4309-AB59-6AADDD585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6" y="1143000"/>
            <a:ext cx="8325387" cy="55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58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New Windsor School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8C79F34-0110-4166-886F-F160F1E97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"/>
          <a:stretch/>
        </p:blipFill>
        <p:spPr>
          <a:xfrm>
            <a:off x="1933307" y="1142999"/>
            <a:ext cx="8229596" cy="55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24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Main Campus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C8D74-5D2D-4443-AE29-27F85FC7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7" y="1142998"/>
            <a:ext cx="8325386" cy="55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26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Main Campus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B9143-F532-4C57-98E8-E6E94870B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0" y="1143001"/>
            <a:ext cx="8325380" cy="55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21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Main Campus</a:t>
            </a:r>
          </a:p>
        </p:txBody>
      </p:sp>
      <p:pic>
        <p:nvPicPr>
          <p:cNvPr id="5" name="Picture 4" descr="A picture containing appliance, sewing machine&#10;&#10;Description automatically generated">
            <a:extLst>
              <a:ext uri="{FF2B5EF4-FFF2-40B4-BE49-F238E27FC236}">
                <a16:creationId xmlns:a16="http://schemas.microsoft.com/office/drawing/2014/main" id="{DF1F529A-BB45-46B4-85D2-E172053D8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0" y="1143000"/>
            <a:ext cx="8325379" cy="55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55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7FAF-551C-49B7-9685-FC16A131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81" y="-457200"/>
            <a:ext cx="10512811" cy="1512430"/>
          </a:xfrm>
        </p:spPr>
        <p:txBody>
          <a:bodyPr anchor="b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What is included in the bond?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967FD-781E-4EDC-B9F9-12CEE6E6D950}"/>
              </a:ext>
            </a:extLst>
          </p:cNvPr>
          <p:cNvSpPr txBox="1"/>
          <p:nvPr/>
        </p:nvSpPr>
        <p:spPr>
          <a:xfrm>
            <a:off x="600893" y="1683640"/>
            <a:ext cx="9143998" cy="219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40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4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to the physical structure of ALL school buildings.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Renovations of educational spaces. 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of a new Career and Technical Education Center to expand the opportunities for all students. 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Demolition and/or reconstruction of 119-year-old section of New Windsor School and “portable” section at Vails Gate STEAM Academy. </a:t>
            </a:r>
          </a:p>
          <a:p>
            <a:pPr>
              <a:lnSpc>
                <a:spcPts val="1300"/>
              </a:lnSpc>
            </a:pPr>
            <a:endParaRPr lang="en-US" sz="1400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more…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7A09A-A68E-40F1-AFB7-E9C292A91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3989" y="4536226"/>
            <a:ext cx="25073547" cy="2053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E5A37-8938-41D8-8A35-9A6DA91242D9}"/>
              </a:ext>
            </a:extLst>
          </p:cNvPr>
          <p:cNvSpPr txBox="1"/>
          <p:nvPr/>
        </p:nvSpPr>
        <p:spPr>
          <a:xfrm>
            <a:off x="600893" y="4088236"/>
            <a:ext cx="91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examples, for full list visit bond.newburghschools.org</a:t>
            </a:r>
            <a:endParaRPr lang="en-US" sz="800" b="1" dirty="0">
              <a:solidFill>
                <a:srgbClr val="BFA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North Campus</a:t>
            </a:r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56039621-46AB-426B-87E4-61EAFED4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1" y="1143000"/>
            <a:ext cx="8325378" cy="55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49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North Campus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39FF1-E4AE-4223-A99D-CA4AED4A3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1" y="1143000"/>
            <a:ext cx="8325378" cy="55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3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North Campus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E42D70-C32D-42FB-891E-A441350A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1" y="1142999"/>
            <a:ext cx="8325377" cy="55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88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West Campus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32150-E3A3-4858-BF97-192FE6026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2" y="1142999"/>
            <a:ext cx="8325376" cy="55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2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West Campus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F61BF-87C7-4C12-AA59-3B3ED399F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2" y="1143001"/>
            <a:ext cx="8325375" cy="55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53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NFA West Campus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6930A-FB62-4979-8958-43BB6BF86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3" y="1142999"/>
            <a:ext cx="8325374" cy="5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03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South Middle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64FEA-E06B-48A1-A421-44D2DBCE5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3" y="1142999"/>
            <a:ext cx="8325374" cy="5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19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South Middle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D7019-7276-4554-9F4E-72818C190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13" y="1142999"/>
            <a:ext cx="8325374" cy="5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93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South Middle School</a:t>
            </a:r>
          </a:p>
        </p:txBody>
      </p:sp>
      <p:pic>
        <p:nvPicPr>
          <p:cNvPr id="4" name="Picture 3" descr="A picture containing different, indoor&#10;&#10;Description automatically generated">
            <a:extLst>
              <a:ext uri="{FF2B5EF4-FFF2-40B4-BE49-F238E27FC236}">
                <a16:creationId xmlns:a16="http://schemas.microsoft.com/office/drawing/2014/main" id="{70403F90-3ABB-4B42-9A16-E649D887E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73" y="1143000"/>
            <a:ext cx="8395053" cy="55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1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Temple Hill Academy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2287D-7132-472D-8B2C-85D42FC1A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5" y="1143000"/>
            <a:ext cx="8325390" cy="55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619F8A6-C9D3-4038-80A8-3197ADF08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99" y="3082075"/>
            <a:ext cx="3414248" cy="2080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AD1977-99B8-45C4-8293-AAAA0CED65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80" y="3082075"/>
            <a:ext cx="3421624" cy="2281083"/>
          </a:xfrm>
          <a:prstGeom prst="rect">
            <a:avLst/>
          </a:prstGeom>
        </p:spPr>
      </p:pic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EF247A3-F4FB-45C7-AAC1-E051B92C8A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130" y="3062412"/>
            <a:ext cx="3421625" cy="2281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7EE4CD-1B5C-477F-B3B3-DB2466BF7C39}"/>
              </a:ext>
            </a:extLst>
          </p:cNvPr>
          <p:cNvSpPr/>
          <p:nvPr/>
        </p:nvSpPr>
        <p:spPr>
          <a:xfrm>
            <a:off x="557981" y="5342522"/>
            <a:ext cx="3421625" cy="1325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49848-C31B-45B0-A2EF-14EB9EB1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09" y="1"/>
            <a:ext cx="10498184" cy="1051560"/>
          </a:xfrm>
        </p:spPr>
        <p:txBody>
          <a:bodyPr anchor="b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What is included in the bond? </a:t>
            </a:r>
            <a:r>
              <a:rPr lang="en-US" sz="2000" dirty="0">
                <a:latin typeface="Arial" panose="020B0604020202020204" pitchFamily="34" charset="0"/>
              </a:rPr>
              <a:t>(continued)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018E0-6201-4A15-A5A4-080A05F3ECAA}"/>
              </a:ext>
            </a:extLst>
          </p:cNvPr>
          <p:cNvSpPr txBox="1"/>
          <p:nvPr/>
        </p:nvSpPr>
        <p:spPr>
          <a:xfrm>
            <a:off x="600893" y="1209118"/>
            <a:ext cx="91439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air quality, environmental systems, and air conditioning in ALL of our school buildings.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206A0-88FC-41DA-BC9A-BFC7EF05B14E}"/>
              </a:ext>
            </a:extLst>
          </p:cNvPr>
          <p:cNvSpPr/>
          <p:nvPr/>
        </p:nvSpPr>
        <p:spPr>
          <a:xfrm>
            <a:off x="557981" y="5067219"/>
            <a:ext cx="3421625" cy="275303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63033-22FE-4DE8-91B0-F864D4E712F4}"/>
              </a:ext>
            </a:extLst>
          </p:cNvPr>
          <p:cNvSpPr txBox="1"/>
          <p:nvPr/>
        </p:nvSpPr>
        <p:spPr>
          <a:xfrm>
            <a:off x="518653" y="5027892"/>
            <a:ext cx="33134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TEST SCORING</a:t>
            </a:r>
          </a:p>
          <a:p>
            <a:r>
              <a:rPr lang="en-US" sz="1400" dirty="0">
                <a:solidFill>
                  <a:srgbClr val="041E42"/>
                </a:solidFill>
              </a:rPr>
              <a:t>Test scores declined once temperatures climbed above 70° and scores reached the lowest levels at temperatures exceeding 79°f students performed best while enjoying temperatures around 70°f </a:t>
            </a:r>
          </a:p>
          <a:p>
            <a:r>
              <a:rPr lang="en-US" sz="1200" i="1" dirty="0">
                <a:solidFill>
                  <a:srgbClr val="041E42"/>
                </a:solidFill>
              </a:rPr>
              <a:t>National Longitudinal Survey of Youth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D45BBB-925E-47F0-804F-17F7D6523AAD}"/>
              </a:ext>
            </a:extLst>
          </p:cNvPr>
          <p:cNvSpPr/>
          <p:nvPr/>
        </p:nvSpPr>
        <p:spPr>
          <a:xfrm>
            <a:off x="4372901" y="5342522"/>
            <a:ext cx="3414248" cy="1122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476AE5-E427-43AB-A30C-35ECE9EB15CB}"/>
              </a:ext>
            </a:extLst>
          </p:cNvPr>
          <p:cNvSpPr/>
          <p:nvPr/>
        </p:nvSpPr>
        <p:spPr>
          <a:xfrm>
            <a:off x="4372900" y="5067219"/>
            <a:ext cx="3421625" cy="275303"/>
          </a:xfrm>
          <a:prstGeom prst="rect">
            <a:avLst/>
          </a:prstGeom>
          <a:solidFill>
            <a:srgbClr val="041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3153B-8B87-4DC3-824F-A61A203C0A7B}"/>
              </a:ext>
            </a:extLst>
          </p:cNvPr>
          <p:cNvSpPr txBox="1"/>
          <p:nvPr/>
        </p:nvSpPr>
        <p:spPr>
          <a:xfrm>
            <a:off x="4333572" y="5027892"/>
            <a:ext cx="3313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READING COMPETENCE</a:t>
            </a:r>
          </a:p>
          <a:p>
            <a:r>
              <a:rPr lang="en-US" sz="1400" dirty="0">
                <a:solidFill>
                  <a:srgbClr val="041E42"/>
                </a:solidFill>
              </a:rPr>
              <a:t>Decrements in reading speed and reading comprehension at 81°f, compared to 68°f, were as large as 30%</a:t>
            </a:r>
          </a:p>
          <a:p>
            <a:r>
              <a:rPr lang="en-US" sz="1200" i="1" dirty="0" err="1">
                <a:solidFill>
                  <a:srgbClr val="041E42"/>
                </a:solidFill>
              </a:rPr>
              <a:t>Wyon</a:t>
            </a:r>
            <a:r>
              <a:rPr lang="en-US" sz="1200" i="1" dirty="0">
                <a:solidFill>
                  <a:srgbClr val="041E42"/>
                </a:solidFill>
              </a:rPr>
              <a:t>, D.P., "Studies of children under imposed noise and heat stress"  Ergonomics, 1970</a:t>
            </a:r>
            <a:endParaRPr lang="en-US" sz="1400" i="1" dirty="0">
              <a:solidFill>
                <a:srgbClr val="041E4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D75F91-34C9-41D7-8894-2B1B22038575}"/>
              </a:ext>
            </a:extLst>
          </p:cNvPr>
          <p:cNvSpPr/>
          <p:nvPr/>
        </p:nvSpPr>
        <p:spPr>
          <a:xfrm>
            <a:off x="8345130" y="5342523"/>
            <a:ext cx="3421625" cy="1131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379FD9-5097-4910-BA63-3EA585644CC3}"/>
              </a:ext>
            </a:extLst>
          </p:cNvPr>
          <p:cNvSpPr/>
          <p:nvPr/>
        </p:nvSpPr>
        <p:spPr>
          <a:xfrm>
            <a:off x="8345130" y="5067219"/>
            <a:ext cx="3421625" cy="275303"/>
          </a:xfrm>
          <a:prstGeom prst="rect">
            <a:avLst/>
          </a:prstGeom>
          <a:solidFill>
            <a:srgbClr val="041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EB774-D7BE-4F6F-BFF2-2453B759969F}"/>
              </a:ext>
            </a:extLst>
          </p:cNvPr>
          <p:cNvSpPr txBox="1"/>
          <p:nvPr/>
        </p:nvSpPr>
        <p:spPr>
          <a:xfrm>
            <a:off x="8305802" y="5027892"/>
            <a:ext cx="3313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STUDENT ATTENDANCE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041E42"/>
                </a:solidFill>
              </a:rPr>
              <a:t>Improved indoor air quality (IAQ) can reduce absences related to respiratory infections &amp; allergic diseases from biological contaminants.</a:t>
            </a:r>
          </a:p>
          <a:p>
            <a:r>
              <a:rPr lang="en-US" sz="1200" i="1" dirty="0">
                <a:solidFill>
                  <a:srgbClr val="041E42"/>
                </a:solidFill>
              </a:rPr>
              <a:t>- US Environmental Protection Agency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A566593E-7A0E-4C2E-BEB2-1F89ACBA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82" y="1653592"/>
            <a:ext cx="1051560" cy="1051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3A460E-3556-4409-A122-8CC16FC6D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9" y="1682136"/>
            <a:ext cx="1111032" cy="11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Temple Hill Academy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A6DD3-754F-4986-8702-5CEADD5CF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5" y="1143000"/>
            <a:ext cx="8325390" cy="55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70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Vails Gate STEAM Academy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FEE913B-6B1B-4A0E-9631-C15186470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5" y="1143000"/>
            <a:ext cx="8325390" cy="55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54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Vails Gate STEAM Academy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FBFADCE-C800-4329-BA37-A5BB9A3E4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5" y="1142999"/>
            <a:ext cx="8325389" cy="55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53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CTE Center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6CA7FD-CEA9-42A6-A173-8E624270E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6" y="1142999"/>
            <a:ext cx="8325388" cy="55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74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CTE Center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AABA91F-9FF2-4979-B768-2ADBCBF61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6" y="1142999"/>
            <a:ext cx="8325387" cy="55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86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CTE Center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7396AB4-6056-4EC1-BDB0-6543F91F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6" y="1143001"/>
            <a:ext cx="8325387" cy="55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76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4898"/>
            <a:ext cx="10934700" cy="50033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CTE Center</a:t>
            </a:r>
          </a:p>
        </p:txBody>
      </p:sp>
      <p:pic>
        <p:nvPicPr>
          <p:cNvPr id="4" name="Picture 3" descr="A sign above a store&#10;&#10;Description automatically generated">
            <a:extLst>
              <a:ext uri="{FF2B5EF4-FFF2-40B4-BE49-F238E27FC236}">
                <a16:creationId xmlns:a16="http://schemas.microsoft.com/office/drawing/2014/main" id="{A7F241F3-5CF1-4F78-B763-87B2E67C9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6" y="1143000"/>
            <a:ext cx="8325387" cy="55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7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BE941A-F2F0-4A3C-B891-5594A54CF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0" y="828675"/>
            <a:ext cx="4907280" cy="490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5C44A6-10FD-4758-AE28-48410235333C}"/>
              </a:ext>
            </a:extLst>
          </p:cNvPr>
          <p:cNvSpPr txBox="1"/>
          <p:nvPr/>
        </p:nvSpPr>
        <p:spPr>
          <a:xfrm>
            <a:off x="135528" y="2967335"/>
            <a:ext cx="719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MAY 21, 2019</a:t>
            </a:r>
          </a:p>
        </p:txBody>
      </p:sp>
    </p:spTree>
    <p:extLst>
      <p:ext uri="{BB962C8B-B14F-4D97-AF65-F5344CB8AC3E}">
        <p14:creationId xmlns:p14="http://schemas.microsoft.com/office/powerpoint/2010/main" val="145804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5DFD69-F032-498D-A8D2-304DB62E50B7}"/>
              </a:ext>
            </a:extLst>
          </p:cNvPr>
          <p:cNvSpPr/>
          <p:nvPr/>
        </p:nvSpPr>
        <p:spPr>
          <a:xfrm>
            <a:off x="6745742" y="3845767"/>
            <a:ext cx="4143375" cy="19922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041E4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A55978-16FB-4259-A3E1-17E00FEBDCE1}"/>
              </a:ext>
            </a:extLst>
          </p:cNvPr>
          <p:cNvSpPr/>
          <p:nvPr/>
        </p:nvSpPr>
        <p:spPr>
          <a:xfrm>
            <a:off x="1039314" y="3845767"/>
            <a:ext cx="4143375" cy="19922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041E4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09" y="0"/>
            <a:ext cx="10735491" cy="1055230"/>
          </a:xfrm>
        </p:spPr>
        <p:txBody>
          <a:bodyPr anchor="b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What is the overall cost of the bond?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32294-68AE-407B-BCF9-1A694AD2C5C7}"/>
              </a:ext>
            </a:extLst>
          </p:cNvPr>
          <p:cNvSpPr txBox="1"/>
          <p:nvPr/>
        </p:nvSpPr>
        <p:spPr>
          <a:xfrm>
            <a:off x="1039314" y="1469182"/>
            <a:ext cx="4143375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4</a:t>
            </a:r>
          </a:p>
          <a:p>
            <a:pPr algn="ctr"/>
            <a:r>
              <a:rPr lang="en-US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Construction and Renovations</a:t>
            </a: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$198 Million</a:t>
            </a:r>
          </a:p>
          <a:p>
            <a:pPr algn="ctr"/>
            <a:r>
              <a:rPr lang="en-US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$128 Million State Aid</a:t>
            </a:r>
          </a:p>
          <a:p>
            <a:pPr algn="ctr"/>
            <a:r>
              <a:rPr lang="en-US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$10 Million Capital Reserve Funds</a:t>
            </a:r>
          </a:p>
          <a:p>
            <a:endParaRPr lang="en-US" sz="1050" b="1" dirty="0">
              <a:solidFill>
                <a:srgbClr val="BFA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1" dirty="0">
              <a:solidFill>
                <a:srgbClr val="BFA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Local Cost to Taxpayers</a:t>
            </a:r>
          </a:p>
          <a:p>
            <a:pPr algn="ctr"/>
            <a:r>
              <a:rPr lang="en-US" sz="32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$60 Million</a:t>
            </a:r>
          </a:p>
          <a:p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A03E5-AC8C-4238-AAFE-D253770B679E}"/>
              </a:ext>
            </a:extLst>
          </p:cNvPr>
          <p:cNvSpPr txBox="1"/>
          <p:nvPr/>
        </p:nvSpPr>
        <p:spPr>
          <a:xfrm>
            <a:off x="5826037" y="1469182"/>
            <a:ext cx="5982787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5</a:t>
            </a:r>
          </a:p>
          <a:p>
            <a:pPr algn="ctr"/>
            <a:r>
              <a:rPr lang="en-US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Quality, Environmental Systems/Air Conditioning</a:t>
            </a: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$59 Million</a:t>
            </a:r>
          </a:p>
          <a:p>
            <a:pPr algn="ctr"/>
            <a:r>
              <a:rPr lang="en-US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$45 Million State Aid</a:t>
            </a:r>
          </a:p>
          <a:p>
            <a:pPr algn="ctr"/>
            <a:endParaRPr lang="en-US" b="1" dirty="0">
              <a:solidFill>
                <a:srgbClr val="BFA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b="1" dirty="0">
              <a:solidFill>
                <a:srgbClr val="BFA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b="1" dirty="0">
              <a:solidFill>
                <a:srgbClr val="BFA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Local Cost to Taxpayers</a:t>
            </a:r>
          </a:p>
          <a:p>
            <a:pPr algn="ctr"/>
            <a:r>
              <a:rPr lang="en-US" sz="32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 Million</a:t>
            </a: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98637-A4C1-4919-96AC-864F8A8C2BE5}"/>
              </a:ext>
            </a:extLst>
          </p:cNvPr>
          <p:cNvSpPr txBox="1"/>
          <p:nvPr/>
        </p:nvSpPr>
        <p:spPr>
          <a:xfrm>
            <a:off x="0" y="6263611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*State aid figures are anticipated</a:t>
            </a:r>
            <a:endParaRPr lang="en-US" sz="1200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54AF8A-E12C-4453-8288-AA27928E0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9380">
            <a:off x="6995818" y="4627446"/>
            <a:ext cx="1233782" cy="123378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3D7A78-F76A-4332-B784-C0A779B05786}"/>
              </a:ext>
            </a:extLst>
          </p:cNvPr>
          <p:cNvSpPr txBox="1"/>
          <p:nvPr/>
        </p:nvSpPr>
        <p:spPr>
          <a:xfrm rot="1141276">
            <a:off x="7311336" y="5058701"/>
            <a:ext cx="815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1E42"/>
                </a:solidFill>
              </a:rPr>
              <a:t>100K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AEA9BA2-D1DA-405C-8C62-7E5747F94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0101" y="4179108"/>
            <a:ext cx="1762125" cy="18859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CBAF9FA-6B47-4D50-9389-62D132118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7008" y="5632270"/>
            <a:ext cx="9363075" cy="3152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982785-C2B3-4277-9F4A-7F4E4E21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09" y="0"/>
            <a:ext cx="10735491" cy="1055230"/>
          </a:xfrm>
        </p:spPr>
        <p:txBody>
          <a:bodyPr anchor="b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How will this impact me as a taxpayer?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020ADB-BAE0-4642-8068-097264527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5747567"/>
            <a:ext cx="12313478" cy="3540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2965BF-DF82-4380-AE6D-4E62E1FF8F86}"/>
              </a:ext>
            </a:extLst>
          </p:cNvPr>
          <p:cNvSpPr txBox="1"/>
          <p:nvPr/>
        </p:nvSpPr>
        <p:spPr>
          <a:xfrm>
            <a:off x="81707" y="1718312"/>
            <a:ext cx="57125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4</a:t>
            </a:r>
          </a:p>
          <a:p>
            <a:pPr algn="ctr"/>
            <a:r>
              <a:rPr lang="en-US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Construction and Renovations</a:t>
            </a: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$0.98 </a:t>
            </a:r>
          </a:p>
          <a:p>
            <a:pPr algn="ctr"/>
            <a:r>
              <a:rPr lang="en-US" sz="14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PER MONTH PER $100,000 OF FULL VALUE</a:t>
            </a: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B3184-8E75-4A5D-98FB-8C82D98E6B99}"/>
              </a:ext>
            </a:extLst>
          </p:cNvPr>
          <p:cNvSpPr txBox="1"/>
          <p:nvPr/>
        </p:nvSpPr>
        <p:spPr>
          <a:xfrm>
            <a:off x="5692877" y="1728518"/>
            <a:ext cx="61156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5</a:t>
            </a:r>
          </a:p>
          <a:p>
            <a:pPr algn="ctr"/>
            <a:r>
              <a:rPr lang="en-US" b="1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Quality, Environmental Systems/Air Conditioning</a:t>
            </a: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$0.84 </a:t>
            </a:r>
          </a:p>
          <a:p>
            <a:pPr algn="ctr"/>
            <a:r>
              <a:rPr lang="en-US" sz="14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PER MONTH PER $100,000 OF FULL VALUE</a:t>
            </a:r>
          </a:p>
          <a:p>
            <a:pPr algn="ctr"/>
            <a:endParaRPr lang="en-US" b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0"/>
            <a:ext cx="10779034" cy="1055230"/>
          </a:xfrm>
        </p:spPr>
        <p:txBody>
          <a:bodyPr anchor="b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Why are we using ‘Full Value’?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A1CB6-4E11-4A39-B4C9-D1F3F6C1065E}"/>
              </a:ext>
            </a:extLst>
          </p:cNvPr>
          <p:cNvSpPr txBox="1"/>
          <p:nvPr/>
        </p:nvSpPr>
        <p:spPr>
          <a:xfrm>
            <a:off x="574766" y="1384660"/>
            <a:ext cx="101890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purposes of paying taxes, every property has an Assessed Value which when multiplied by the tax rate produces the amount of tax owed.</a:t>
            </a:r>
          </a:p>
          <a:p>
            <a:endParaRPr lang="en-US" dirty="0"/>
          </a:p>
          <a:p>
            <a:r>
              <a:rPr lang="en-US" dirty="0"/>
              <a:t>When districts such as Newburgh City SD are comprised of municipalities with varying Equalization Rates the Assessed Value is converted to Full Value.  </a:t>
            </a:r>
          </a:p>
          <a:p>
            <a:endParaRPr lang="en-US" dirty="0"/>
          </a:p>
          <a:p>
            <a:r>
              <a:rPr lang="en-US" b="1" dirty="0"/>
              <a:t>Full Value = Assessed Value / Equalization Rate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D4B1CE-8A9C-4036-8FDC-397E1F049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9761" y="3930008"/>
            <a:ext cx="1762125" cy="18859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8BDE28A-0434-4BFF-9A93-674190063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8672" y="3917015"/>
            <a:ext cx="1762125" cy="1885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AFA357-63CC-41EC-90CF-38E7AF2964B6}"/>
              </a:ext>
            </a:extLst>
          </p:cNvPr>
          <p:cNvSpPr txBox="1"/>
          <p:nvPr/>
        </p:nvSpPr>
        <p:spPr>
          <a:xfrm>
            <a:off x="2982686" y="4484079"/>
            <a:ext cx="2686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 Windsor House</a:t>
            </a:r>
          </a:p>
          <a:p>
            <a:pPr algn="ctr"/>
            <a:r>
              <a:rPr lang="en-US" b="1" dirty="0"/>
              <a:t>$200,000 Full Value</a:t>
            </a:r>
          </a:p>
          <a:p>
            <a:pPr algn="ctr"/>
            <a:r>
              <a:rPr lang="en-US" b="1" dirty="0">
                <a:solidFill>
                  <a:srgbClr val="BFA75B"/>
                </a:solidFill>
              </a:rPr>
              <a:t>~$34,000 </a:t>
            </a:r>
            <a:r>
              <a:rPr lang="en-US" b="1" dirty="0"/>
              <a:t>Assessed Value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A2D67-CC4E-4F13-98AD-46BDDA79FF01}"/>
              </a:ext>
            </a:extLst>
          </p:cNvPr>
          <p:cNvSpPr txBox="1"/>
          <p:nvPr/>
        </p:nvSpPr>
        <p:spPr>
          <a:xfrm>
            <a:off x="6189081" y="4484079"/>
            <a:ext cx="2686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City of Newburgh</a:t>
            </a:r>
          </a:p>
          <a:p>
            <a:pPr algn="ctr"/>
            <a:r>
              <a:rPr lang="en-US" b="1" dirty="0"/>
              <a:t>$200,000 Full Value</a:t>
            </a:r>
          </a:p>
          <a:p>
            <a:pPr algn="ctr"/>
            <a:r>
              <a:rPr lang="en-US" b="1" dirty="0">
                <a:solidFill>
                  <a:srgbClr val="BFA75B"/>
                </a:solidFill>
              </a:rPr>
              <a:t>$200,000 </a:t>
            </a:r>
            <a:r>
              <a:rPr lang="en-US" b="1" dirty="0"/>
              <a:t>Assessed Value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50F6D6-F8E1-47DD-B32E-3E3E8F892439}"/>
              </a:ext>
            </a:extLst>
          </p:cNvPr>
          <p:cNvSpPr txBox="1"/>
          <p:nvPr/>
        </p:nvSpPr>
        <p:spPr>
          <a:xfrm>
            <a:off x="3352800" y="4114747"/>
            <a:ext cx="513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SIMILAR HOUSES IN DIFFERENT MUNICIPALITIES</a:t>
            </a:r>
          </a:p>
        </p:txBody>
      </p:sp>
    </p:spTree>
    <p:extLst>
      <p:ext uri="{BB962C8B-B14F-4D97-AF65-F5344CB8AC3E}">
        <p14:creationId xmlns:p14="http://schemas.microsoft.com/office/powerpoint/2010/main" val="1819835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09" y="0"/>
            <a:ext cx="10735491" cy="1055230"/>
          </a:xfrm>
        </p:spPr>
        <p:txBody>
          <a:bodyPr anchor="b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Are there other benefits to the community?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CD54C-F9A5-40DD-BB13-376D9297DCBB}"/>
              </a:ext>
            </a:extLst>
          </p:cNvPr>
          <p:cNvSpPr/>
          <p:nvPr/>
        </p:nvSpPr>
        <p:spPr>
          <a:xfrm>
            <a:off x="310350" y="5098798"/>
            <a:ext cx="3421625" cy="788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FBE41B-FC0E-4AF9-9C44-D2C45440D614}"/>
              </a:ext>
            </a:extLst>
          </p:cNvPr>
          <p:cNvSpPr/>
          <p:nvPr/>
        </p:nvSpPr>
        <p:spPr>
          <a:xfrm>
            <a:off x="310350" y="4823495"/>
            <a:ext cx="3421625" cy="275303"/>
          </a:xfrm>
          <a:prstGeom prst="rect">
            <a:avLst/>
          </a:prstGeom>
          <a:solidFill>
            <a:srgbClr val="041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A9325-6BFC-4730-A0EF-D62F146C5734}"/>
              </a:ext>
            </a:extLst>
          </p:cNvPr>
          <p:cNvSpPr txBox="1"/>
          <p:nvPr/>
        </p:nvSpPr>
        <p:spPr>
          <a:xfrm>
            <a:off x="271022" y="4853840"/>
            <a:ext cx="33134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VOLUNTEERISM</a:t>
            </a: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 of ownership in community</a:t>
            </a:r>
            <a:endParaRPr lang="en-US" sz="1200" i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8A939-4EBE-466E-BFF4-A8AC5DFE1B09}"/>
              </a:ext>
            </a:extLst>
          </p:cNvPr>
          <p:cNvSpPr/>
          <p:nvPr/>
        </p:nvSpPr>
        <p:spPr>
          <a:xfrm>
            <a:off x="4289318" y="1985537"/>
            <a:ext cx="3421625" cy="2402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E208BA-68F4-427F-AAE3-6C6C64733FF6}"/>
              </a:ext>
            </a:extLst>
          </p:cNvPr>
          <p:cNvSpPr/>
          <p:nvPr/>
        </p:nvSpPr>
        <p:spPr>
          <a:xfrm>
            <a:off x="4289318" y="1710235"/>
            <a:ext cx="3421625" cy="275303"/>
          </a:xfrm>
          <a:prstGeom prst="rect">
            <a:avLst/>
          </a:prstGeom>
          <a:solidFill>
            <a:srgbClr val="041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8CFB82-E3DF-457D-B13C-328DA19F4E0E}"/>
              </a:ext>
            </a:extLst>
          </p:cNvPr>
          <p:cNvSpPr txBox="1"/>
          <p:nvPr/>
        </p:nvSpPr>
        <p:spPr>
          <a:xfrm>
            <a:off x="4249991" y="1731870"/>
            <a:ext cx="3411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CIVIC PARTICIPATION</a:t>
            </a: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 participation &amp; engagement</a:t>
            </a:r>
          </a:p>
          <a:p>
            <a:endParaRPr lang="en-US" sz="14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 build more and better  relationships with other families in their community, building neighborhood cohesion &amp; trust</a:t>
            </a:r>
            <a:endParaRPr lang="en-US" sz="1400" i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384DE2-2956-4FEA-BC05-A98126FFE69E}"/>
              </a:ext>
            </a:extLst>
          </p:cNvPr>
          <p:cNvSpPr/>
          <p:nvPr/>
        </p:nvSpPr>
        <p:spPr>
          <a:xfrm>
            <a:off x="8199461" y="1985277"/>
            <a:ext cx="3421625" cy="2402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180476-7442-4F50-B454-48D2DB31072D}"/>
              </a:ext>
            </a:extLst>
          </p:cNvPr>
          <p:cNvSpPr/>
          <p:nvPr/>
        </p:nvSpPr>
        <p:spPr>
          <a:xfrm>
            <a:off x="8199461" y="1709975"/>
            <a:ext cx="3421625" cy="275303"/>
          </a:xfrm>
          <a:prstGeom prst="rect">
            <a:avLst/>
          </a:prstGeom>
          <a:solidFill>
            <a:srgbClr val="041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5A636F-73C9-4810-BE54-5F17FFF7D9AD}"/>
              </a:ext>
            </a:extLst>
          </p:cNvPr>
          <p:cNvSpPr txBox="1"/>
          <p:nvPr/>
        </p:nvSpPr>
        <p:spPr>
          <a:xfrm>
            <a:off x="8160133" y="1749028"/>
            <a:ext cx="33134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EMPLOYMENT</a:t>
            </a: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education attainment increases likelihood that an individual will be employed &amp; raises level of his or her wages when employed</a:t>
            </a:r>
          </a:p>
          <a:p>
            <a:endParaRPr lang="en-US" sz="14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likelihood that an individual will draw on social support programs</a:t>
            </a:r>
            <a:endParaRPr lang="en-US" sz="1200" i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2BD7D0-0F19-47CE-9A34-51E6667AD01C}"/>
              </a:ext>
            </a:extLst>
          </p:cNvPr>
          <p:cNvSpPr/>
          <p:nvPr/>
        </p:nvSpPr>
        <p:spPr>
          <a:xfrm>
            <a:off x="320180" y="1990252"/>
            <a:ext cx="3421625" cy="2427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75449A-F878-4189-8D98-E2B3E448A451}"/>
              </a:ext>
            </a:extLst>
          </p:cNvPr>
          <p:cNvSpPr/>
          <p:nvPr/>
        </p:nvSpPr>
        <p:spPr>
          <a:xfrm>
            <a:off x="320180" y="1714949"/>
            <a:ext cx="3421625" cy="302113"/>
          </a:xfrm>
          <a:prstGeom prst="rect">
            <a:avLst/>
          </a:prstGeom>
          <a:solidFill>
            <a:srgbClr val="041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182697-557D-4B4D-BC2B-DF3003860872}"/>
              </a:ext>
            </a:extLst>
          </p:cNvPr>
          <p:cNvSpPr txBox="1"/>
          <p:nvPr/>
        </p:nvSpPr>
        <p:spPr>
          <a:xfrm>
            <a:off x="310350" y="1709975"/>
            <a:ext cx="3480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RETURN</a:t>
            </a: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property values</a:t>
            </a:r>
          </a:p>
          <a:p>
            <a:endParaRPr lang="en-US" sz="14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Attraction of families &amp; businesses boosting local economy and driving population growth</a:t>
            </a:r>
          </a:p>
          <a:p>
            <a:endParaRPr lang="en-US" sz="14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tax base = Lower taxes overall</a:t>
            </a:r>
          </a:p>
          <a:p>
            <a:endParaRPr lang="en-US" sz="14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highly educated people contribute more in taxes</a:t>
            </a:r>
            <a:endParaRPr lang="en-US" sz="1200" i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300DD6-B8FB-42AF-9678-AAF248FC7542}"/>
              </a:ext>
            </a:extLst>
          </p:cNvPr>
          <p:cNvSpPr/>
          <p:nvPr/>
        </p:nvSpPr>
        <p:spPr>
          <a:xfrm>
            <a:off x="4289318" y="5098798"/>
            <a:ext cx="3421625" cy="788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4A0CF8-D3EF-4C88-AF61-086068DF9FBE}"/>
              </a:ext>
            </a:extLst>
          </p:cNvPr>
          <p:cNvSpPr/>
          <p:nvPr/>
        </p:nvSpPr>
        <p:spPr>
          <a:xfrm>
            <a:off x="4289318" y="4823495"/>
            <a:ext cx="3421625" cy="275303"/>
          </a:xfrm>
          <a:prstGeom prst="rect">
            <a:avLst/>
          </a:prstGeom>
          <a:solidFill>
            <a:srgbClr val="041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7A9EAE-C406-4643-8D81-21D339914747}"/>
              </a:ext>
            </a:extLst>
          </p:cNvPr>
          <p:cNvSpPr txBox="1"/>
          <p:nvPr/>
        </p:nvSpPr>
        <p:spPr>
          <a:xfrm>
            <a:off x="4249990" y="4845130"/>
            <a:ext cx="3431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 COMMUNITIES</a:t>
            </a: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education is associated with a lower likelihood of criminal activity.</a:t>
            </a:r>
            <a:endParaRPr lang="en-US" sz="1400" i="1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2B2474-3C74-4352-89E1-7B21C88E8597}"/>
              </a:ext>
            </a:extLst>
          </p:cNvPr>
          <p:cNvSpPr txBox="1"/>
          <p:nvPr/>
        </p:nvSpPr>
        <p:spPr>
          <a:xfrm>
            <a:off x="8268286" y="5060573"/>
            <a:ext cx="3480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BFA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*These possible benefits were presented by CPL Architect Firm at the February 2019 BOE Meeting.</a:t>
            </a:r>
            <a:endParaRPr lang="en-US" sz="1200" i="1" dirty="0">
              <a:solidFill>
                <a:srgbClr val="BFA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0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F7E-F0C6-44BC-B108-37A23EB6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08" y="0"/>
            <a:ext cx="10735491" cy="1055230"/>
          </a:xfrm>
        </p:spPr>
        <p:txBody>
          <a:bodyPr anchor="b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How does our bond compare to other city schools?</a:t>
            </a:r>
          </a:p>
        </p:txBody>
      </p:sp>
      <p:pic>
        <p:nvPicPr>
          <p:cNvPr id="1026" name="Picture 2" descr="https://www.newburghschools.org/webapps/bond2/images/design/comparisonstudents.jpg">
            <a:extLst>
              <a:ext uri="{FF2B5EF4-FFF2-40B4-BE49-F238E27FC236}">
                <a16:creationId xmlns:a16="http://schemas.microsoft.com/office/drawing/2014/main" id="{AD0840E7-7207-4FDB-AC82-C6396007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6228"/>
            <a:ext cx="9945189" cy="45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51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6527</TotalTime>
  <Words>815</Words>
  <Application>Microsoft Office PowerPoint</Application>
  <PresentationFormat>Widescreen</PresentationFormat>
  <Paragraphs>153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What is a bond and how do I vote?</vt:lpstr>
      <vt:lpstr>What is included in the bond?</vt:lpstr>
      <vt:lpstr>What is included in the bond? (continued)</vt:lpstr>
      <vt:lpstr>What is the overall cost of the bond?</vt:lpstr>
      <vt:lpstr>How will this impact me as a taxpayer?</vt:lpstr>
      <vt:lpstr>Why are we using ‘Full Value’?</vt:lpstr>
      <vt:lpstr>Are there other benefits to the community?</vt:lpstr>
      <vt:lpstr>How does our bond compare to other city schools?</vt:lpstr>
      <vt:lpstr>Balmville Elementary School</vt:lpstr>
      <vt:lpstr>Balmville Elementary School</vt:lpstr>
      <vt:lpstr>Fostertown School</vt:lpstr>
      <vt:lpstr>Fostertown School</vt:lpstr>
      <vt:lpstr>GAMS School</vt:lpstr>
      <vt:lpstr>GAMS School</vt:lpstr>
      <vt:lpstr>Gardnertown Leadership Academy</vt:lpstr>
      <vt:lpstr>Gardnertown Leadership Academy</vt:lpstr>
      <vt:lpstr>Heritage Middle School</vt:lpstr>
      <vt:lpstr>Horizons on the Hudson Elementary School</vt:lpstr>
      <vt:lpstr>Horizons on the Hudson Elementary School</vt:lpstr>
      <vt:lpstr>Horizons on the Hudson Elementary School</vt:lpstr>
      <vt:lpstr>Meadow Hill Elementary School</vt:lpstr>
      <vt:lpstr>Meadow Hill Elementary School</vt:lpstr>
      <vt:lpstr>New Windsor School</vt:lpstr>
      <vt:lpstr>New Windsor School</vt:lpstr>
      <vt:lpstr>New Windsor School</vt:lpstr>
      <vt:lpstr>NFA Main Campus</vt:lpstr>
      <vt:lpstr>NFA Main Campus</vt:lpstr>
      <vt:lpstr>NFA Main Campus</vt:lpstr>
      <vt:lpstr>NFA North Campus</vt:lpstr>
      <vt:lpstr>NFA North Campus</vt:lpstr>
      <vt:lpstr>NFA North Campus</vt:lpstr>
      <vt:lpstr>NFA West Campus</vt:lpstr>
      <vt:lpstr>NFA West Campus</vt:lpstr>
      <vt:lpstr>NFA West Campus</vt:lpstr>
      <vt:lpstr>South Middle School</vt:lpstr>
      <vt:lpstr>South Middle School</vt:lpstr>
      <vt:lpstr>South Middle School</vt:lpstr>
      <vt:lpstr>Temple Hill Academy</vt:lpstr>
      <vt:lpstr>Temple Hill Academy</vt:lpstr>
      <vt:lpstr>Vails Gate STEAM Academy</vt:lpstr>
      <vt:lpstr>Vails Gate STEAM Academy</vt:lpstr>
      <vt:lpstr>CTE Center</vt:lpstr>
      <vt:lpstr>CTE Center</vt:lpstr>
      <vt:lpstr>CTE Center</vt:lpstr>
      <vt:lpstr>CTE Center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Schindler, Edward</dc:creator>
  <cp:lastModifiedBy>Schindler, Edward</cp:lastModifiedBy>
  <cp:revision>30</cp:revision>
  <dcterms:created xsi:type="dcterms:W3CDTF">2019-03-21T13:10:51Z</dcterms:created>
  <dcterms:modified xsi:type="dcterms:W3CDTF">2019-04-05T14:55:22Z</dcterms:modified>
</cp:coreProperties>
</file>